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Century Gothic Paneuropean Bold" charset="1" panose="020B0702020202020204"/>
      <p:regular r:id="rId20"/>
    </p:embeddedFont>
    <p:embeddedFont>
      <p:font typeface="Open Sans" charset="1" panose="020B0606030504020204"/>
      <p:regular r:id="rId21"/>
    </p:embeddedFont>
    <p:embeddedFont>
      <p:font typeface="Century Gothic Paneuropean" charset="1" panose="020B0502020202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jpeg" Type="http://schemas.openxmlformats.org/officeDocument/2006/relationships/image"/><Relationship Id="rId5" Target="../media/VAGjF2tQcqA.mp4" Type="http://schemas.openxmlformats.org/officeDocument/2006/relationships/video"/><Relationship Id="rId6" Target="../media/VAGjF2tQcqA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27485" y="-124710"/>
            <a:ext cx="8373388" cy="9928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9"/>
              </a:lnSpc>
            </a:pPr>
            <a:r>
              <a:rPr lang="en-US" b="true" sz="8035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19CSE312 : DISTRIBUTED SYSTEMS</a:t>
            </a:r>
          </a:p>
          <a:p>
            <a:pPr algn="ctr">
              <a:lnSpc>
                <a:spcPts val="11249"/>
              </a:lnSpc>
            </a:pPr>
          </a:p>
          <a:p>
            <a:pPr algn="ctr">
              <a:lnSpc>
                <a:spcPts val="11249"/>
              </a:lnSpc>
            </a:pPr>
            <a:r>
              <a:rPr lang="en-US" sz="8035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Distributed File Storage System</a:t>
            </a:r>
          </a:p>
          <a:p>
            <a:pPr algn="ctr">
              <a:lnSpc>
                <a:spcPts val="11249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882588" y="1028700"/>
            <a:ext cx="14522824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618770" y="1028700"/>
            <a:ext cx="4951660" cy="5586821"/>
          </a:xfrm>
          <a:custGeom>
            <a:avLst/>
            <a:gdLst/>
            <a:ahLst/>
            <a:cxnLst/>
            <a:rect r="r" b="b" t="t" l="l"/>
            <a:pathLst>
              <a:path h="5586821" w="4951660">
                <a:moveTo>
                  <a:pt x="0" y="0"/>
                </a:moveTo>
                <a:lnTo>
                  <a:pt x="4951660" y="0"/>
                </a:lnTo>
                <a:lnTo>
                  <a:pt x="4951660" y="5586821"/>
                </a:lnTo>
                <a:lnTo>
                  <a:pt x="0" y="5586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573666" y="1967015"/>
            <a:ext cx="7682397" cy="3984583"/>
          </a:xfrm>
          <a:custGeom>
            <a:avLst/>
            <a:gdLst/>
            <a:ahLst/>
            <a:cxnLst/>
            <a:rect r="r" b="b" t="t" l="l"/>
            <a:pathLst>
              <a:path h="3984583" w="7682397">
                <a:moveTo>
                  <a:pt x="0" y="0"/>
                </a:moveTo>
                <a:lnTo>
                  <a:pt x="7682398" y="0"/>
                </a:lnTo>
                <a:lnTo>
                  <a:pt x="7682398" y="3984583"/>
                </a:lnTo>
                <a:lnTo>
                  <a:pt x="0" y="39845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81438" y="282171"/>
            <a:ext cx="12925125" cy="6597885"/>
          </a:xfrm>
          <a:custGeom>
            <a:avLst/>
            <a:gdLst/>
            <a:ahLst/>
            <a:cxnLst/>
            <a:rect r="r" b="b" t="t" l="l"/>
            <a:pathLst>
              <a:path h="6597885" w="12925125">
                <a:moveTo>
                  <a:pt x="0" y="0"/>
                </a:moveTo>
                <a:lnTo>
                  <a:pt x="12925124" y="0"/>
                </a:lnTo>
                <a:lnTo>
                  <a:pt x="12925124" y="6597886"/>
                </a:lnTo>
                <a:lnTo>
                  <a:pt x="0" y="6597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350" y="7283205"/>
            <a:ext cx="17259300" cy="935725"/>
          </a:xfrm>
          <a:custGeom>
            <a:avLst/>
            <a:gdLst/>
            <a:ahLst/>
            <a:cxnLst/>
            <a:rect r="r" b="b" t="t" l="l"/>
            <a:pathLst>
              <a:path h="935725" w="17259300">
                <a:moveTo>
                  <a:pt x="0" y="0"/>
                </a:moveTo>
                <a:lnTo>
                  <a:pt x="17259300" y="0"/>
                </a:lnTo>
                <a:lnTo>
                  <a:pt x="17259300" y="935726"/>
                </a:lnTo>
                <a:lnTo>
                  <a:pt x="0" y="935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345" r="0" b="-24684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50481" y="4013348"/>
            <a:ext cx="12387037" cy="2031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41"/>
              </a:lnSpc>
            </a:pPr>
            <a:r>
              <a:rPr lang="en-US" b="true" sz="11886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5488112" y="2488643"/>
          <a:ext cx="7315200" cy="7315200"/>
        </p:xfrm>
        <a:graphic>
          <a:graphicData uri="http://schemas.openxmlformats.org/drawingml/2006/table">
            <a:tbl>
              <a:tblPr/>
              <a:tblGrid>
                <a:gridCol w="3657600"/>
                <a:gridCol w="3657600"/>
              </a:tblGrid>
              <a:tr h="18288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E SANJEEV KANDHASWAMY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CB.EN.U4CSE22214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MRINENDRAA S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CB.EN.U4CSE22235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POTNURU LOWKIK SAI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CB.EN.U4CSE22242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PRAVEEN K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CB.EN.U4CSE22243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</a:t>
                      </a:r>
                    </a:p>
                    <a:p>
                      <a:pPr algn="l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4" id="14"/>
          <p:cNvSpPr txBox="true"/>
          <p:nvPr/>
        </p:nvSpPr>
        <p:spPr>
          <a:xfrm rot="0">
            <a:off x="4875411" y="36485"/>
            <a:ext cx="8537178" cy="283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TEAM:</a:t>
            </a:r>
          </a:p>
          <a:p>
            <a:pPr algn="ctr">
              <a:lnSpc>
                <a:spcPts val="1146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32250" y="876300"/>
            <a:ext cx="8537178" cy="1395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PROJECT GOALS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32406" y="3233189"/>
            <a:ext cx="12026612" cy="635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•</a:t>
            </a:r>
            <a:r>
              <a:rPr lang="en-US" sz="36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Scalability</a:t>
            </a: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: Traditional file systems struggle with large datasets. AwesomeGFS efficiently distributes and manages petabytes of data.</a:t>
            </a:r>
          </a:p>
          <a:p>
            <a:pPr algn="l">
              <a:lnSpc>
                <a:spcPts val="5096"/>
              </a:lnSpc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•</a:t>
            </a:r>
            <a:r>
              <a:rPr lang="en-US" sz="36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Fault Tolerance</a:t>
            </a: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: Ensures data availability even in the presence of hardware failures.</a:t>
            </a:r>
          </a:p>
          <a:p>
            <a:pPr algn="l">
              <a:lnSpc>
                <a:spcPts val="5096"/>
              </a:lnSpc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•</a:t>
            </a:r>
            <a:r>
              <a:rPr lang="en-US" sz="36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High Performance</a:t>
            </a: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: Supports parallel reads/writes, reducing bottlenecks.</a:t>
            </a:r>
          </a:p>
          <a:p>
            <a:pPr algn="l">
              <a:lnSpc>
                <a:spcPts val="5096"/>
              </a:lnSpc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•</a:t>
            </a:r>
            <a:r>
              <a:rPr lang="en-US" sz="36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Optimized for Large Files</a:t>
            </a: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: Uses </a:t>
            </a:r>
            <a:r>
              <a:rPr lang="en-US" sz="3640" b="true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chunk-based storage</a:t>
            </a: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for efficient management of multi-GB/TB files.</a:t>
            </a:r>
          </a:p>
          <a:p>
            <a:pPr algn="l">
              <a:lnSpc>
                <a:spcPts val="5096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594259" y="2714984"/>
            <a:ext cx="11301259" cy="5961414"/>
          </a:xfrm>
          <a:custGeom>
            <a:avLst/>
            <a:gdLst/>
            <a:ahLst/>
            <a:cxnLst/>
            <a:rect r="r" b="b" t="t" l="l"/>
            <a:pathLst>
              <a:path h="5961414" w="11301259">
                <a:moveTo>
                  <a:pt x="0" y="0"/>
                </a:moveTo>
                <a:lnTo>
                  <a:pt x="11301259" y="0"/>
                </a:lnTo>
                <a:lnTo>
                  <a:pt x="11301259" y="5961414"/>
                </a:lnTo>
                <a:lnTo>
                  <a:pt x="0" y="5961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594259" y="674919"/>
            <a:ext cx="11099482" cy="1725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43"/>
              </a:lnSpc>
            </a:pPr>
            <a:r>
              <a:rPr lang="en-US" b="true" sz="4959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ARCHITECTURE DESIGN CHOICES : MASTER-SLAVE MODEL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75411" y="239280"/>
            <a:ext cx="8537178" cy="2845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b="true" sz="8192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PROJECT OVERVIEW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117197" y="3419385"/>
            <a:ext cx="14057030" cy="213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6"/>
              </a:lnSpc>
              <a:spcBef>
                <a:spcPct val="0"/>
              </a:spcBef>
            </a:pPr>
            <a:r>
              <a:rPr lang="en-US" sz="24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distributed systems approach to file storage system</a:t>
            </a:r>
          </a:p>
          <a:p>
            <a:pPr algn="ctr">
              <a:lnSpc>
                <a:spcPts val="3396"/>
              </a:lnSpc>
              <a:spcBef>
                <a:spcPct val="0"/>
              </a:spcBef>
            </a:pPr>
            <a:r>
              <a:rPr lang="en-US" sz="24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Tech Stack: Go (Backend), HTML (Frontend)</a:t>
            </a:r>
          </a:p>
          <a:p>
            <a:pPr algn="ctr">
              <a:lnSpc>
                <a:spcPts val="3396"/>
              </a:lnSpc>
              <a:spcBef>
                <a:spcPct val="0"/>
              </a:spcBef>
            </a:pPr>
          </a:p>
          <a:p>
            <a:pPr algn="ctr">
              <a:lnSpc>
                <a:spcPts val="3396"/>
              </a:lnSpc>
              <a:spcBef>
                <a:spcPct val="0"/>
              </a:spcBef>
            </a:pPr>
            <a:r>
              <a:rPr lang="en-US" sz="242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Features: Data Partitioning &amp; replication, Dynamic node addition, Distributed Lookup &amp; Load balancing, Parallel chunk retrieval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10176" y="5844680"/>
            <a:ext cx="6671072" cy="253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Objectives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1. Efficient File Storage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2. Scalability &amp; Dynamic node addition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3. Secure &amp; Reliable Data Transmission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352" y="9803843"/>
            <a:ext cx="19346704" cy="821917"/>
            <a:chOff x="0" y="0"/>
            <a:chExt cx="5095428" cy="216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428" cy="216472"/>
            </a:xfrm>
            <a:custGeom>
              <a:avLst/>
              <a:gdLst/>
              <a:ahLst/>
              <a:cxnLst/>
              <a:rect r="r" b="b" t="t" l="l"/>
              <a:pathLst>
                <a:path h="216472" w="5095428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336208" y="488672"/>
            <a:ext cx="12825781" cy="8769628"/>
          </a:xfrm>
          <a:custGeom>
            <a:avLst/>
            <a:gdLst/>
            <a:ahLst/>
            <a:cxnLst/>
            <a:rect r="r" b="b" t="t" l="l"/>
            <a:pathLst>
              <a:path h="8769628" w="12825781">
                <a:moveTo>
                  <a:pt x="0" y="0"/>
                </a:moveTo>
                <a:lnTo>
                  <a:pt x="12825781" y="0"/>
                </a:lnTo>
                <a:lnTo>
                  <a:pt x="12825781" y="8769628"/>
                </a:lnTo>
                <a:lnTo>
                  <a:pt x="0" y="8769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18943" y="-989670"/>
            <a:ext cx="1080715" cy="2956684"/>
            <a:chOff x="0" y="0"/>
            <a:chExt cx="284633" cy="778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7259300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486583" y="3085173"/>
            <a:ext cx="4518707" cy="3939865"/>
          </a:xfrm>
          <a:custGeom>
            <a:avLst/>
            <a:gdLst/>
            <a:ahLst/>
            <a:cxnLst/>
            <a:rect r="r" b="b" t="t" l="l"/>
            <a:pathLst>
              <a:path h="3939865" w="4518707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88343" y="-989670"/>
            <a:ext cx="1080715" cy="2956684"/>
            <a:chOff x="0" y="0"/>
            <a:chExt cx="284633" cy="7787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4633" cy="778715"/>
            </a:xfrm>
            <a:custGeom>
              <a:avLst/>
              <a:gdLst/>
              <a:ahLst/>
              <a:cxnLst/>
              <a:rect r="r" b="b" t="t" l="l"/>
              <a:pathLst>
                <a:path h="778715" w="284633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285791" y="728528"/>
            <a:ext cx="13960058" cy="8986788"/>
          </a:xfrm>
          <a:custGeom>
            <a:avLst/>
            <a:gdLst/>
            <a:ahLst/>
            <a:cxnLst/>
            <a:rect r="r" b="b" t="t" l="l"/>
            <a:pathLst>
              <a:path h="8986788" w="13960058">
                <a:moveTo>
                  <a:pt x="0" y="0"/>
                </a:moveTo>
                <a:lnTo>
                  <a:pt x="13960058" y="0"/>
                </a:lnTo>
                <a:lnTo>
                  <a:pt x="13960058" y="8986787"/>
                </a:lnTo>
                <a:lnTo>
                  <a:pt x="0" y="89867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63034" y="673731"/>
            <a:ext cx="13361933" cy="7939758"/>
          </a:xfrm>
          <a:custGeom>
            <a:avLst/>
            <a:gdLst/>
            <a:ahLst/>
            <a:cxnLst/>
            <a:rect r="r" b="b" t="t" l="l"/>
            <a:pathLst>
              <a:path h="7939758" w="13361933">
                <a:moveTo>
                  <a:pt x="0" y="0"/>
                </a:moveTo>
                <a:lnTo>
                  <a:pt x="13361932" y="0"/>
                </a:lnTo>
                <a:lnTo>
                  <a:pt x="13361932" y="7939758"/>
                </a:lnTo>
                <a:lnTo>
                  <a:pt x="0" y="7939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8" t="0" r="-1558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88663" y="829995"/>
            <a:ext cx="12710675" cy="7944172"/>
          </a:xfrm>
          <a:custGeom>
            <a:avLst/>
            <a:gdLst/>
            <a:ahLst/>
            <a:cxnLst/>
            <a:rect r="r" b="b" t="t" l="l"/>
            <a:pathLst>
              <a:path h="7944172" w="12710675">
                <a:moveTo>
                  <a:pt x="0" y="0"/>
                </a:moveTo>
                <a:lnTo>
                  <a:pt x="12710674" y="0"/>
                </a:lnTo>
                <a:lnTo>
                  <a:pt x="12710674" y="7944172"/>
                </a:lnTo>
                <a:lnTo>
                  <a:pt x="0" y="79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DAGjF2twbrw</dc:identifier>
  <dcterms:modified xsi:type="dcterms:W3CDTF">2011-08-01T06:04:30Z</dcterms:modified>
  <cp:revision>1</cp:revision>
  <dc:title>Black Yellow Modern Minimalist Elegant Presentation</dc:title>
</cp:coreProperties>
</file>